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668"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B6290F-AED2-4D28-A98C-D374BACA7374}" type="datetimeFigureOut">
              <a:rPr lang="en-IN" smtClean="0"/>
              <a:t>06-10-2023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1111235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6290F-AED2-4D28-A98C-D374BACA7374}" type="datetimeFigureOut">
              <a:rPr lang="en-IN" smtClean="0"/>
              <a:t>06-10-2023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045577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6290F-AED2-4D28-A98C-D374BACA7374}" type="datetimeFigureOut">
              <a:rPr lang="en-IN" smtClean="0"/>
              <a:t>06-10-2023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570839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B6290F-AED2-4D28-A98C-D374BACA7374}" type="datetimeFigureOut">
              <a:rPr lang="en-IN" smtClean="0"/>
              <a:t>06-10-2023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2518189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B6290F-AED2-4D28-A98C-D374BACA7374}" type="datetimeFigureOut">
              <a:rPr lang="en-IN" smtClean="0"/>
              <a:t>06-10-2023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2450147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B6290F-AED2-4D28-A98C-D374BACA7374}" type="datetimeFigureOut">
              <a:rPr lang="en-IN" smtClean="0"/>
              <a:t>06-10-2023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754644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B6290F-AED2-4D28-A98C-D374BACA7374}" type="datetimeFigureOut">
              <a:rPr lang="en-IN" smtClean="0"/>
              <a:t>06-10-2023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2125556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B6290F-AED2-4D28-A98C-D374BACA7374}" type="datetimeFigureOut">
              <a:rPr lang="en-IN" smtClean="0"/>
              <a:t>06-10-2023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962839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B6290F-AED2-4D28-A98C-D374BACA7374}" type="datetimeFigureOut">
              <a:rPr lang="en-IN" smtClean="0"/>
              <a:t>06-10-2023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2390556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6290F-AED2-4D28-A98C-D374BACA7374}" type="datetimeFigureOut">
              <a:rPr lang="en-IN" smtClean="0"/>
              <a:t>06-10-2023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120780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6290F-AED2-4D28-A98C-D374BACA7374}" type="datetimeFigureOut">
              <a:rPr lang="en-IN" smtClean="0"/>
              <a:t>06-10-2023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BD7B9F-5CFA-42A0-B08B-B32B38C68C98}" type="slidenum">
              <a:rPr lang="en-IN" smtClean="0"/>
              <a:t>‹#›</a:t>
            </a:fld>
            <a:endParaRPr lang="en-IN"/>
          </a:p>
        </p:txBody>
      </p:sp>
    </p:spTree>
    <p:extLst>
      <p:ext uri="{BB962C8B-B14F-4D97-AF65-F5344CB8AC3E}">
        <p14:creationId xmlns:p14="http://schemas.microsoft.com/office/powerpoint/2010/main" val="3437821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B6290F-AED2-4D28-A98C-D374BACA7374}" type="datetimeFigureOut">
              <a:rPr lang="en-IN" smtClean="0"/>
              <a:t>06-10-2023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BD7B9F-5CFA-42A0-B08B-B32B38C68C98}" type="slidenum">
              <a:rPr lang="en-IN" smtClean="0"/>
              <a:t>‹#›</a:t>
            </a:fld>
            <a:endParaRPr lang="en-IN"/>
          </a:p>
        </p:txBody>
      </p:sp>
    </p:spTree>
    <p:extLst>
      <p:ext uri="{BB962C8B-B14F-4D97-AF65-F5344CB8AC3E}">
        <p14:creationId xmlns:p14="http://schemas.microsoft.com/office/powerpoint/2010/main" val="34762704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89045C9-3BE6-EEF3-5302-7850A8CFC6A7}"/>
              </a:ext>
            </a:extLst>
          </p:cNvPr>
          <p:cNvSpPr txBox="1"/>
          <p:nvPr/>
        </p:nvSpPr>
        <p:spPr>
          <a:xfrm>
            <a:off x="3048802" y="3246740"/>
            <a:ext cx="6097604" cy="369332"/>
          </a:xfrm>
          <a:prstGeom prst="rect">
            <a:avLst/>
          </a:prstGeom>
          <a:noFill/>
        </p:spPr>
        <p:txBody>
          <a:bodyPr wrap="square">
            <a:spAutoFit/>
          </a:bodyPr>
          <a:lstStyle/>
          <a:p>
            <a:endParaRPr lang="en-IN" dirty="0"/>
          </a:p>
        </p:txBody>
      </p:sp>
      <p:sp>
        <p:nvSpPr>
          <p:cNvPr id="11" name="Rectangle 10">
            <a:extLst>
              <a:ext uri="{FF2B5EF4-FFF2-40B4-BE49-F238E27FC236}">
                <a16:creationId xmlns:a16="http://schemas.microsoft.com/office/drawing/2014/main" id="{D5D2AD8D-7359-0CE7-2296-A5574AB9388F}"/>
              </a:ext>
            </a:extLst>
          </p:cNvPr>
          <p:cNvSpPr/>
          <p:nvPr/>
        </p:nvSpPr>
        <p:spPr>
          <a:xfrm>
            <a:off x="6532346" y="1507802"/>
            <a:ext cx="5476774" cy="3477875"/>
          </a:xfrm>
          <a:prstGeom prst="rect">
            <a:avLst/>
          </a:prstGeom>
          <a:noFill/>
        </p:spPr>
        <p:txBody>
          <a:bodyPr wrap="square" lIns="91440" tIns="45720" rIns="91440" bIns="45720">
            <a:spAutoFit/>
          </a:bodyPr>
          <a:lstStyle/>
          <a:p>
            <a:pPr algn="ctr"/>
            <a:r>
              <a:rPr lang="en-US" sz="4400" b="1" cap="none" spc="0" dirty="0">
                <a:ln w="0"/>
                <a:effectLst>
                  <a:outerShdw blurRad="38100" dist="19050" dir="2700000" algn="tl" rotWithShape="0">
                    <a:schemeClr val="dk1">
                      <a:alpha val="40000"/>
                    </a:schemeClr>
                  </a:outerShdw>
                </a:effectLst>
                <a:latin typeface="Arial Black" panose="020B0A04020102020204" pitchFamily="34" charset="0"/>
              </a:rPr>
              <a:t>BLOCKCHAIN IN ADVERTISING  - DECENTRALIZED DEMAND SIDE PLATFORM (DSP)</a:t>
            </a:r>
          </a:p>
        </p:txBody>
      </p:sp>
      <p:pic>
        <p:nvPicPr>
          <p:cNvPr id="14" name="Picture 13">
            <a:extLst>
              <a:ext uri="{FF2B5EF4-FFF2-40B4-BE49-F238E27FC236}">
                <a16:creationId xmlns:a16="http://schemas.microsoft.com/office/drawing/2014/main" id="{8D30F5E5-8EB7-2AAD-27F6-9053E8ED52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420051" cy="6858000"/>
          </a:xfrm>
          <a:prstGeom prst="rect">
            <a:avLst/>
          </a:prstGeom>
        </p:spPr>
      </p:pic>
    </p:spTree>
    <p:extLst>
      <p:ext uri="{BB962C8B-B14F-4D97-AF65-F5344CB8AC3E}">
        <p14:creationId xmlns:p14="http://schemas.microsoft.com/office/powerpoint/2010/main" val="621891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691E7-4FBB-C7D2-9D6C-445CE287CE02}"/>
              </a:ext>
            </a:extLst>
          </p:cNvPr>
          <p:cNvSpPr>
            <a:spLocks noGrp="1"/>
          </p:cNvSpPr>
          <p:nvPr>
            <p:ph type="title"/>
          </p:nvPr>
        </p:nvSpPr>
        <p:spPr/>
        <p:txBody>
          <a:bodyPr>
            <a:normAutofit/>
          </a:bodyPr>
          <a:lstStyle/>
          <a:p>
            <a:pPr algn="ctr"/>
            <a:r>
              <a:rPr lang="en-IN" b="1"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368CE65F-03AD-2558-1BFB-C23CDDF5A35C}"/>
              </a:ext>
            </a:extLst>
          </p:cNvPr>
          <p:cNvSpPr>
            <a:spLocks noGrp="1"/>
          </p:cNvSpPr>
          <p:nvPr>
            <p:ph idx="1"/>
          </p:nvPr>
        </p:nvSpPr>
        <p:spPr>
          <a:xfrm>
            <a:off x="915202" y="1372394"/>
            <a:ext cx="4234314" cy="4351338"/>
          </a:xfrm>
        </p:spPr>
        <p:txBody>
          <a:bodyPr>
            <a:noAutofit/>
          </a:bodyPr>
          <a:lstStyle/>
          <a:p>
            <a:pPr marL="0" indent="0" algn="ctr">
              <a:buNone/>
            </a:pPr>
            <a:r>
              <a:rPr lang="en-US" sz="2200" dirty="0"/>
              <a:t>Welcome to the world of decentralized advertising! Today, we are excited to introduce you to our Decentralized Demand Side Platform (DSP) for advertising. Our platform is built on blockchain technology, which ensures transparency, security, and efficiency in the advertising ecosystem. With our DSP, advertisers can reach their target audience without any middlemen or intermediaries. Our primary goal is to revolutionize the advertising industry by providing a decentralized platform that is accessible to everyone</a:t>
            </a:r>
            <a:r>
              <a:rPr lang="en-US" sz="2400" dirty="0"/>
              <a:t>.</a:t>
            </a:r>
            <a:endParaRPr lang="en-IN" sz="2400" dirty="0"/>
          </a:p>
        </p:txBody>
      </p:sp>
      <p:pic>
        <p:nvPicPr>
          <p:cNvPr id="5" name="Picture 4">
            <a:extLst>
              <a:ext uri="{FF2B5EF4-FFF2-40B4-BE49-F238E27FC236}">
                <a16:creationId xmlns:a16="http://schemas.microsoft.com/office/drawing/2014/main" id="{22F5B78B-50BC-E35A-F8D7-8AAB11CC55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1504" y="1372394"/>
            <a:ext cx="5257800" cy="5257800"/>
          </a:xfrm>
          <a:prstGeom prst="rect">
            <a:avLst/>
          </a:prstGeom>
        </p:spPr>
      </p:pic>
    </p:spTree>
    <p:extLst>
      <p:ext uri="{BB962C8B-B14F-4D97-AF65-F5344CB8AC3E}">
        <p14:creationId xmlns:p14="http://schemas.microsoft.com/office/powerpoint/2010/main" val="3302008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459ED-C901-51DA-DB3F-9969EC75352E}"/>
              </a:ext>
            </a:extLst>
          </p:cNvPr>
          <p:cNvSpPr>
            <a:spLocks noGrp="1"/>
          </p:cNvSpPr>
          <p:nvPr>
            <p:ph type="title"/>
          </p:nvPr>
        </p:nvSpPr>
        <p:spPr/>
        <p:txBody>
          <a:bodyPr>
            <a:normAutofit/>
          </a:bodyPr>
          <a:lstStyle/>
          <a:p>
            <a:pPr algn="ctr"/>
            <a:r>
              <a:rPr lang="en-IN" b="1" dirty="0">
                <a:latin typeface="Arial Black" panose="020B0A04020102020204" pitchFamily="34" charset="0"/>
              </a:rPr>
              <a:t>TECHNICAL ARCHITECTURE</a:t>
            </a:r>
          </a:p>
        </p:txBody>
      </p:sp>
      <p:sp>
        <p:nvSpPr>
          <p:cNvPr id="3" name="Content Placeholder 2">
            <a:extLst>
              <a:ext uri="{FF2B5EF4-FFF2-40B4-BE49-F238E27FC236}">
                <a16:creationId xmlns:a16="http://schemas.microsoft.com/office/drawing/2014/main" id="{1E21D65B-4B76-487A-FAC3-C07811C4D290}"/>
              </a:ext>
            </a:extLst>
          </p:cNvPr>
          <p:cNvSpPr>
            <a:spLocks noGrp="1"/>
          </p:cNvSpPr>
          <p:nvPr>
            <p:ph idx="1"/>
          </p:nvPr>
        </p:nvSpPr>
        <p:spPr>
          <a:xfrm>
            <a:off x="838201" y="1825624"/>
            <a:ext cx="5899484" cy="4454859"/>
          </a:xfrm>
        </p:spPr>
        <p:txBody>
          <a:bodyPr>
            <a:normAutofit fontScale="25000" lnSpcReduction="20000"/>
          </a:bodyPr>
          <a:lstStyle/>
          <a:p>
            <a:pPr marL="0" indent="0">
              <a:buNone/>
            </a:pPr>
            <a:r>
              <a:rPr lang="en-US" sz="7200" dirty="0"/>
              <a:t>The DSP is structured into three layers: Presentation, Application, and Data.</a:t>
            </a:r>
            <a:endParaRPr lang="en-IN" sz="7200" dirty="0"/>
          </a:p>
          <a:p>
            <a:pPr marL="0" indent="0">
              <a:buNone/>
            </a:pPr>
            <a:r>
              <a:rPr lang="en-US" sz="7200" dirty="0">
                <a:solidFill>
                  <a:schemeClr val="accent3">
                    <a:lumMod val="75000"/>
                  </a:schemeClr>
                </a:solidFill>
              </a:rPr>
              <a:t>Presentation Tier</a:t>
            </a:r>
          </a:p>
          <a:p>
            <a:pPr marL="0" indent="0">
              <a:buNone/>
            </a:pPr>
            <a:r>
              <a:rPr lang="en-US" sz="7200" dirty="0"/>
              <a:t>The Presentation Tier of the Decentralized Demand Side Platform (DSP) is managed by a Flask application, which provides a robust and scalable framework for building web applications.</a:t>
            </a:r>
          </a:p>
          <a:p>
            <a:pPr marL="0" indent="0">
              <a:buNone/>
            </a:pPr>
            <a:r>
              <a:rPr lang="en-US" sz="7200" dirty="0">
                <a:solidFill>
                  <a:srgbClr val="7030A0"/>
                </a:solidFill>
              </a:rPr>
              <a:t>Application Tier </a:t>
            </a:r>
          </a:p>
          <a:p>
            <a:pPr marL="0" indent="0">
              <a:buNone/>
            </a:pPr>
            <a:r>
              <a:rPr lang="en-US" sz="7200" dirty="0"/>
              <a:t>Handles the core business logic and interaction with the blockchain. It consists of a Flask application that communicates with the Presentation Tier and Data Tier. The </a:t>
            </a:r>
            <a:r>
              <a:rPr lang="en-US" sz="7200" dirty="0" err="1"/>
              <a:t>AdCampaign</a:t>
            </a:r>
            <a:r>
              <a:rPr lang="en-US" sz="7200" dirty="0"/>
              <a:t> smart contract (</a:t>
            </a:r>
            <a:r>
              <a:rPr lang="en-US" sz="7200" dirty="0" err="1"/>
              <a:t>ad.sol</a:t>
            </a:r>
            <a:r>
              <a:rPr lang="en-US" sz="7200" dirty="0"/>
              <a:t>) defines the structure of advertising campaigns and is responsible for managing the flow of funds between advertisers and publishers.</a:t>
            </a:r>
          </a:p>
          <a:p>
            <a:pPr marL="0" indent="0">
              <a:buNone/>
            </a:pPr>
            <a:r>
              <a:rPr lang="en-US" sz="7200" dirty="0">
                <a:solidFill>
                  <a:schemeClr val="accent1">
                    <a:lumMod val="75000"/>
                  </a:schemeClr>
                </a:solidFill>
              </a:rPr>
              <a:t>Data Layer </a:t>
            </a:r>
          </a:p>
          <a:p>
            <a:pPr marL="0" indent="0">
              <a:buNone/>
            </a:pPr>
            <a:r>
              <a:rPr lang="en-US" sz="7200" dirty="0"/>
              <a:t>The Data Tier of the Decentralized Demand Side Platform (DSP) is responsible for storing and managing all data related to advertising campaigns. This includes information about the Advertisers, their target audience, budget, and other relevant details. </a:t>
            </a:r>
          </a:p>
          <a:p>
            <a:pPr marL="0" indent="0">
              <a:buNone/>
            </a:pPr>
            <a:endParaRPr lang="en-US" sz="2600" dirty="0"/>
          </a:p>
        </p:txBody>
      </p:sp>
      <p:pic>
        <p:nvPicPr>
          <p:cNvPr id="9" name="Picture 8">
            <a:extLst>
              <a:ext uri="{FF2B5EF4-FFF2-40B4-BE49-F238E27FC236}">
                <a16:creationId xmlns:a16="http://schemas.microsoft.com/office/drawing/2014/main" id="{1AC6D1C8-547E-B1D3-EE92-1078C06BEB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2748" y="1559292"/>
            <a:ext cx="4721192" cy="4721192"/>
          </a:xfrm>
          <a:prstGeom prst="rect">
            <a:avLst/>
          </a:prstGeom>
        </p:spPr>
      </p:pic>
    </p:spTree>
    <p:extLst>
      <p:ext uri="{BB962C8B-B14F-4D97-AF65-F5344CB8AC3E}">
        <p14:creationId xmlns:p14="http://schemas.microsoft.com/office/powerpoint/2010/main" val="1489421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17CC1-5256-6B6E-FDBE-2A3CFD22757B}"/>
              </a:ext>
            </a:extLst>
          </p:cNvPr>
          <p:cNvSpPr>
            <a:spLocks noGrp="1"/>
          </p:cNvSpPr>
          <p:nvPr>
            <p:ph type="title"/>
          </p:nvPr>
        </p:nvSpPr>
        <p:spPr/>
        <p:txBody>
          <a:bodyPr/>
          <a:lstStyle/>
          <a:p>
            <a:pPr algn="ctr"/>
            <a:r>
              <a:rPr lang="en-IN" b="1" dirty="0">
                <a:latin typeface="Arial Black" panose="020B0A04020102020204" pitchFamily="34" charset="0"/>
              </a:rPr>
              <a:t>TECHNICAL IMPLEMENTATION</a:t>
            </a:r>
          </a:p>
        </p:txBody>
      </p:sp>
      <p:sp>
        <p:nvSpPr>
          <p:cNvPr id="3" name="Content Placeholder 2">
            <a:extLst>
              <a:ext uri="{FF2B5EF4-FFF2-40B4-BE49-F238E27FC236}">
                <a16:creationId xmlns:a16="http://schemas.microsoft.com/office/drawing/2014/main" id="{2699A5F9-7343-C77D-F8A1-BC8B33917460}"/>
              </a:ext>
            </a:extLst>
          </p:cNvPr>
          <p:cNvSpPr>
            <a:spLocks noGrp="1"/>
          </p:cNvSpPr>
          <p:nvPr>
            <p:ph idx="1"/>
          </p:nvPr>
        </p:nvSpPr>
        <p:spPr/>
        <p:txBody>
          <a:bodyPr/>
          <a:lstStyle/>
          <a:p>
            <a:pPr marL="0" indent="0">
              <a:buNone/>
            </a:pPr>
            <a:r>
              <a:rPr lang="en-US" dirty="0"/>
              <a:t>The DSP is implemented using </a:t>
            </a:r>
            <a:r>
              <a:rPr lang="en-US" b="1" dirty="0"/>
              <a:t>Flask</a:t>
            </a:r>
            <a:r>
              <a:rPr lang="en-US" dirty="0"/>
              <a:t>, </a:t>
            </a:r>
            <a:r>
              <a:rPr lang="en-US" b="1" dirty="0"/>
              <a:t>Geth</a:t>
            </a:r>
            <a:r>
              <a:rPr lang="en-US" dirty="0"/>
              <a:t>, </a:t>
            </a:r>
            <a:r>
              <a:rPr lang="en-US" b="1" dirty="0"/>
              <a:t>Truffle</a:t>
            </a:r>
            <a:r>
              <a:rPr lang="en-US" dirty="0"/>
              <a:t>, </a:t>
            </a:r>
            <a:r>
              <a:rPr lang="en-US" b="1" dirty="0"/>
              <a:t>Solidity</a:t>
            </a:r>
            <a:r>
              <a:rPr lang="en-US" dirty="0"/>
              <a:t>, </a:t>
            </a:r>
            <a:r>
              <a:rPr lang="en-US" b="1" dirty="0"/>
              <a:t>Remix IDE </a:t>
            </a:r>
            <a:r>
              <a:rPr lang="en-US" dirty="0"/>
              <a:t>and </a:t>
            </a:r>
            <a:r>
              <a:rPr lang="en-US" b="1" dirty="0"/>
              <a:t>Python</a:t>
            </a:r>
            <a:r>
              <a:rPr lang="en-US" dirty="0"/>
              <a:t>.</a:t>
            </a:r>
          </a:p>
          <a:p>
            <a:pPr marL="0" indent="0">
              <a:buNone/>
            </a:pPr>
            <a:endParaRPr lang="en-IN" dirty="0"/>
          </a:p>
        </p:txBody>
      </p:sp>
      <p:pic>
        <p:nvPicPr>
          <p:cNvPr id="4" name="Picture 3">
            <a:extLst>
              <a:ext uri="{FF2B5EF4-FFF2-40B4-BE49-F238E27FC236}">
                <a16:creationId xmlns:a16="http://schemas.microsoft.com/office/drawing/2014/main" id="{2C5C82EB-AB77-BE40-87DC-E745E2A9774A}"/>
              </a:ext>
            </a:extLst>
          </p:cNvPr>
          <p:cNvPicPr>
            <a:picLocks noChangeAspect="1"/>
          </p:cNvPicPr>
          <p:nvPr/>
        </p:nvPicPr>
        <p:blipFill>
          <a:blip r:embed="rId2"/>
          <a:stretch>
            <a:fillRect/>
          </a:stretch>
        </p:blipFill>
        <p:spPr>
          <a:xfrm>
            <a:off x="387264" y="4481437"/>
            <a:ext cx="1684673" cy="1769291"/>
          </a:xfrm>
          <a:prstGeom prst="rect">
            <a:avLst/>
          </a:prstGeom>
        </p:spPr>
      </p:pic>
      <p:pic>
        <p:nvPicPr>
          <p:cNvPr id="5" name="Picture 4">
            <a:extLst>
              <a:ext uri="{FF2B5EF4-FFF2-40B4-BE49-F238E27FC236}">
                <a16:creationId xmlns:a16="http://schemas.microsoft.com/office/drawing/2014/main" id="{5C004D10-9C8E-63BA-52D1-3EBF3F3B5B37}"/>
              </a:ext>
            </a:extLst>
          </p:cNvPr>
          <p:cNvPicPr>
            <a:picLocks noChangeAspect="1"/>
          </p:cNvPicPr>
          <p:nvPr/>
        </p:nvPicPr>
        <p:blipFill>
          <a:blip r:embed="rId3"/>
          <a:stretch>
            <a:fillRect/>
          </a:stretch>
        </p:blipFill>
        <p:spPr>
          <a:xfrm>
            <a:off x="2028960" y="2886700"/>
            <a:ext cx="2081462" cy="2081462"/>
          </a:xfrm>
          <a:prstGeom prst="rect">
            <a:avLst/>
          </a:prstGeom>
        </p:spPr>
      </p:pic>
      <p:pic>
        <p:nvPicPr>
          <p:cNvPr id="6" name="Picture 5">
            <a:extLst>
              <a:ext uri="{FF2B5EF4-FFF2-40B4-BE49-F238E27FC236}">
                <a16:creationId xmlns:a16="http://schemas.microsoft.com/office/drawing/2014/main" id="{A6713861-0835-3740-DD75-4D5A0F4B5048}"/>
              </a:ext>
            </a:extLst>
          </p:cNvPr>
          <p:cNvPicPr>
            <a:picLocks noChangeAspect="1"/>
          </p:cNvPicPr>
          <p:nvPr/>
        </p:nvPicPr>
        <p:blipFill>
          <a:blip r:embed="rId4"/>
          <a:stretch>
            <a:fillRect/>
          </a:stretch>
        </p:blipFill>
        <p:spPr>
          <a:xfrm>
            <a:off x="4110422" y="4522668"/>
            <a:ext cx="2081463" cy="1769291"/>
          </a:xfrm>
          <a:prstGeom prst="rect">
            <a:avLst/>
          </a:prstGeom>
        </p:spPr>
      </p:pic>
      <p:pic>
        <p:nvPicPr>
          <p:cNvPr id="7" name="Picture 6">
            <a:extLst>
              <a:ext uri="{FF2B5EF4-FFF2-40B4-BE49-F238E27FC236}">
                <a16:creationId xmlns:a16="http://schemas.microsoft.com/office/drawing/2014/main" id="{6AD52155-13DE-8A1F-AC13-22C88578A328}"/>
              </a:ext>
            </a:extLst>
          </p:cNvPr>
          <p:cNvPicPr>
            <a:picLocks noChangeAspect="1"/>
          </p:cNvPicPr>
          <p:nvPr/>
        </p:nvPicPr>
        <p:blipFill>
          <a:blip r:embed="rId5"/>
          <a:stretch>
            <a:fillRect/>
          </a:stretch>
        </p:blipFill>
        <p:spPr>
          <a:xfrm>
            <a:off x="6403030" y="2922468"/>
            <a:ext cx="2847975" cy="1600200"/>
          </a:xfrm>
          <a:prstGeom prst="rect">
            <a:avLst/>
          </a:prstGeom>
        </p:spPr>
      </p:pic>
      <p:pic>
        <p:nvPicPr>
          <p:cNvPr id="9" name="Picture 8">
            <a:extLst>
              <a:ext uri="{FF2B5EF4-FFF2-40B4-BE49-F238E27FC236}">
                <a16:creationId xmlns:a16="http://schemas.microsoft.com/office/drawing/2014/main" id="{126153AE-D4D1-2800-DB79-7265685BD9F2}"/>
              </a:ext>
            </a:extLst>
          </p:cNvPr>
          <p:cNvPicPr>
            <a:picLocks noChangeAspect="1"/>
          </p:cNvPicPr>
          <p:nvPr/>
        </p:nvPicPr>
        <p:blipFill>
          <a:blip r:embed="rId6"/>
          <a:stretch>
            <a:fillRect/>
          </a:stretch>
        </p:blipFill>
        <p:spPr>
          <a:xfrm>
            <a:off x="9358715" y="4764506"/>
            <a:ext cx="2673044" cy="1527454"/>
          </a:xfrm>
          <a:prstGeom prst="rect">
            <a:avLst/>
          </a:prstGeom>
        </p:spPr>
      </p:pic>
    </p:spTree>
    <p:extLst>
      <p:ext uri="{BB962C8B-B14F-4D97-AF65-F5344CB8AC3E}">
        <p14:creationId xmlns:p14="http://schemas.microsoft.com/office/powerpoint/2010/main" val="538231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8CD3F-631C-2944-B873-17D28AE4135D}"/>
              </a:ext>
            </a:extLst>
          </p:cNvPr>
          <p:cNvSpPr>
            <a:spLocks noGrp="1"/>
          </p:cNvSpPr>
          <p:nvPr>
            <p:ph type="title"/>
          </p:nvPr>
        </p:nvSpPr>
        <p:spPr/>
        <p:txBody>
          <a:bodyPr>
            <a:normAutofit/>
          </a:bodyPr>
          <a:lstStyle/>
          <a:p>
            <a:pPr algn="ctr"/>
            <a:r>
              <a:rPr lang="en-IN" b="1" dirty="0">
                <a:latin typeface="Arial Black" panose="020B0A04020102020204" pitchFamily="34" charset="0"/>
              </a:rPr>
              <a:t>AdCampaigns Smart Contract</a:t>
            </a:r>
          </a:p>
        </p:txBody>
      </p:sp>
      <p:sp>
        <p:nvSpPr>
          <p:cNvPr id="3" name="Content Placeholder 2">
            <a:extLst>
              <a:ext uri="{FF2B5EF4-FFF2-40B4-BE49-F238E27FC236}">
                <a16:creationId xmlns:a16="http://schemas.microsoft.com/office/drawing/2014/main" id="{9AA5EAD1-3916-4B6A-83F1-1E07C40B1FD9}"/>
              </a:ext>
            </a:extLst>
          </p:cNvPr>
          <p:cNvSpPr>
            <a:spLocks noGrp="1"/>
          </p:cNvSpPr>
          <p:nvPr>
            <p:ph idx="1"/>
          </p:nvPr>
        </p:nvSpPr>
        <p:spPr>
          <a:xfrm>
            <a:off x="145181" y="1825625"/>
            <a:ext cx="8286550" cy="4667250"/>
          </a:xfrm>
        </p:spPr>
        <p:txBody>
          <a:bodyPr>
            <a:normAutofit fontScale="92500" lnSpcReduction="10000"/>
          </a:bodyPr>
          <a:lstStyle/>
          <a:p>
            <a:pPr marL="0" indent="0">
              <a:buNone/>
            </a:pPr>
            <a:r>
              <a:rPr lang="en-US" sz="2400" dirty="0"/>
              <a:t>It is a Solidity-based contract designed to facilitate and manage advertising campaigns on the Ethereum blockchain. It employs a struct named </a:t>
            </a:r>
            <a:r>
              <a:rPr lang="en-US" sz="2400" dirty="0">
                <a:solidFill>
                  <a:srgbClr val="FFFF00"/>
                </a:solidFill>
              </a:rPr>
              <a:t>Campaign</a:t>
            </a:r>
            <a:r>
              <a:rPr lang="en-US" sz="2400" dirty="0"/>
              <a:t> to encapsulate essential details of each campaign, such as the </a:t>
            </a:r>
            <a:r>
              <a:rPr lang="en-US" sz="2400" dirty="0">
                <a:solidFill>
                  <a:srgbClr val="FFFF00"/>
                </a:solidFill>
              </a:rPr>
              <a:t>advertiser's address</a:t>
            </a:r>
            <a:r>
              <a:rPr lang="en-US" sz="2400" dirty="0"/>
              <a:t>, </a:t>
            </a:r>
            <a:r>
              <a:rPr lang="en-US" sz="2400" dirty="0">
                <a:solidFill>
                  <a:srgbClr val="FFFF00"/>
                </a:solidFill>
              </a:rPr>
              <a:t>budget</a:t>
            </a:r>
            <a:r>
              <a:rPr lang="en-US" sz="2400" dirty="0"/>
              <a:t>, </a:t>
            </a:r>
            <a:r>
              <a:rPr lang="en-US" sz="2400" dirty="0">
                <a:solidFill>
                  <a:srgbClr val="FFFF00"/>
                </a:solidFill>
              </a:rPr>
              <a:t>reward</a:t>
            </a:r>
            <a:r>
              <a:rPr lang="en-US" sz="2400" dirty="0"/>
              <a:t>, and </a:t>
            </a:r>
            <a:r>
              <a:rPr lang="en-US" sz="2400" dirty="0">
                <a:solidFill>
                  <a:srgbClr val="FFFF00"/>
                </a:solidFill>
              </a:rPr>
              <a:t>activation status</a:t>
            </a:r>
            <a:r>
              <a:rPr lang="en-US" sz="2400" dirty="0"/>
              <a:t>.</a:t>
            </a:r>
          </a:p>
          <a:p>
            <a:pPr marL="0" indent="0" algn="ctr">
              <a:buNone/>
            </a:pPr>
            <a:r>
              <a:rPr lang="en-IN" sz="2400" u="sng" dirty="0"/>
              <a:t>Key Components</a:t>
            </a:r>
          </a:p>
          <a:p>
            <a:pPr marL="0" indent="0">
              <a:buNone/>
            </a:pPr>
            <a:r>
              <a:rPr lang="en-US" sz="1800" b="1" dirty="0"/>
              <a:t>1. Campaign Struct</a:t>
            </a:r>
            <a:r>
              <a:rPr lang="en-US" sz="1800" dirty="0"/>
              <a:t>: Each advertising campaign is represented by an instance of the Campaign struct, providing a structured way to store and retrieve campaign information.</a:t>
            </a:r>
            <a:endParaRPr lang="en-IN" sz="1800" dirty="0"/>
          </a:p>
          <a:p>
            <a:pPr marL="0" indent="0">
              <a:buNone/>
            </a:pPr>
            <a:r>
              <a:rPr lang="en-IN" sz="1800" b="1" i="0" dirty="0">
                <a:effectLst/>
                <a:latin typeface="Söhne"/>
              </a:rPr>
              <a:t>2. Data Storage: </a:t>
            </a:r>
            <a:r>
              <a:rPr lang="en-US" sz="1800" b="1" i="0" dirty="0">
                <a:effectLst/>
                <a:latin typeface="Söhne"/>
              </a:rPr>
              <a:t>The contract utilizes a mapping, campaigns, to associate a unique identifier (campaign ID) with the corresponding Campaign struct, enabling efficient storage and retrieval of campaign data.</a:t>
            </a:r>
          </a:p>
          <a:p>
            <a:pPr marL="0" indent="0">
              <a:buNone/>
            </a:pPr>
            <a:r>
              <a:rPr lang="en-US" sz="1800" b="1" dirty="0">
                <a:latin typeface="Söhne"/>
              </a:rPr>
              <a:t>3. Functions:   1. </a:t>
            </a:r>
            <a:r>
              <a:rPr lang="en-US" sz="1800" b="1" dirty="0" err="1">
                <a:latin typeface="Söhne"/>
              </a:rPr>
              <a:t>createCampaign</a:t>
            </a:r>
            <a:r>
              <a:rPr lang="en-US" sz="1800" b="1" dirty="0">
                <a:latin typeface="Söhne"/>
              </a:rPr>
              <a:t>: </a:t>
            </a:r>
            <a:r>
              <a:rPr lang="en-US" sz="1800" dirty="0">
                <a:latin typeface="Söhne"/>
              </a:rPr>
              <a:t>Allows users to create new Ad Campaign.</a:t>
            </a:r>
          </a:p>
          <a:p>
            <a:pPr marL="0" indent="0">
              <a:buNone/>
            </a:pPr>
            <a:r>
              <a:rPr lang="en-US" sz="1800" b="1" i="0" dirty="0">
                <a:effectLst/>
                <a:latin typeface="Söhne"/>
              </a:rPr>
              <a:t>                     </a:t>
            </a:r>
            <a:r>
              <a:rPr lang="en-US" sz="1800" b="1" dirty="0">
                <a:latin typeface="Söhne"/>
              </a:rPr>
              <a:t>2. </a:t>
            </a:r>
            <a:r>
              <a:rPr lang="en-US" sz="1800" b="1" dirty="0" err="1">
                <a:latin typeface="Söhne"/>
              </a:rPr>
              <a:t>toggleCampaignStatus</a:t>
            </a:r>
            <a:r>
              <a:rPr lang="en-US" sz="1800" b="1" dirty="0">
                <a:latin typeface="Söhne"/>
              </a:rPr>
              <a:t>: </a:t>
            </a:r>
            <a:r>
              <a:rPr lang="en-US" sz="1800" b="0" i="0" dirty="0">
                <a:solidFill>
                  <a:srgbClr val="D1D5DB"/>
                </a:solidFill>
                <a:effectLst/>
                <a:latin typeface="Söhne"/>
              </a:rPr>
              <a:t>Permits the advertiser to toggle the activation status of a campaign.</a:t>
            </a:r>
            <a:endParaRPr lang="en-US" sz="1800" b="1" i="0" dirty="0">
              <a:effectLst/>
              <a:latin typeface="Söhne"/>
            </a:endParaRPr>
          </a:p>
          <a:p>
            <a:pPr marL="0" indent="0">
              <a:buNone/>
            </a:pPr>
            <a:r>
              <a:rPr lang="en-US" sz="1800" b="1" dirty="0">
                <a:latin typeface="Söhne"/>
              </a:rPr>
              <a:t>4. Campaign Counter: This private variable keeps track of the total number of campaigns created, ensuring the uniqueness of each campaign ID.</a:t>
            </a:r>
          </a:p>
          <a:p>
            <a:pPr marL="0" indent="0">
              <a:buNone/>
            </a:pPr>
            <a:endParaRPr lang="en-US" sz="1800" b="1" i="0" dirty="0">
              <a:effectLst/>
              <a:latin typeface="Söhne"/>
            </a:endParaRPr>
          </a:p>
          <a:p>
            <a:pPr marL="0" indent="0">
              <a:buNone/>
            </a:pPr>
            <a:endParaRPr lang="en-US" sz="1800" b="1" dirty="0">
              <a:latin typeface="Söhne"/>
            </a:endParaRPr>
          </a:p>
          <a:p>
            <a:pPr marL="0" indent="0">
              <a:buNone/>
            </a:pPr>
            <a:endParaRPr lang="en-IN" sz="1800" dirty="0"/>
          </a:p>
        </p:txBody>
      </p:sp>
      <p:pic>
        <p:nvPicPr>
          <p:cNvPr id="4" name="Picture 3">
            <a:extLst>
              <a:ext uri="{FF2B5EF4-FFF2-40B4-BE49-F238E27FC236}">
                <a16:creationId xmlns:a16="http://schemas.microsoft.com/office/drawing/2014/main" id="{AC0A178F-F8E6-41A9-B2CE-1B2EA64B1E28}"/>
              </a:ext>
            </a:extLst>
          </p:cNvPr>
          <p:cNvPicPr>
            <a:picLocks noChangeAspect="1"/>
          </p:cNvPicPr>
          <p:nvPr/>
        </p:nvPicPr>
        <p:blipFill>
          <a:blip r:embed="rId2"/>
          <a:stretch>
            <a:fillRect/>
          </a:stretch>
        </p:blipFill>
        <p:spPr>
          <a:xfrm>
            <a:off x="8431731" y="1957235"/>
            <a:ext cx="3317507" cy="1979446"/>
          </a:xfrm>
          <a:prstGeom prst="rect">
            <a:avLst/>
          </a:prstGeom>
        </p:spPr>
      </p:pic>
      <p:pic>
        <p:nvPicPr>
          <p:cNvPr id="5" name="Picture 4">
            <a:extLst>
              <a:ext uri="{FF2B5EF4-FFF2-40B4-BE49-F238E27FC236}">
                <a16:creationId xmlns:a16="http://schemas.microsoft.com/office/drawing/2014/main" id="{871DBEBA-4C25-6144-ACA6-B999766F3D58}"/>
              </a:ext>
            </a:extLst>
          </p:cNvPr>
          <p:cNvPicPr>
            <a:picLocks noChangeAspect="1"/>
          </p:cNvPicPr>
          <p:nvPr/>
        </p:nvPicPr>
        <p:blipFill>
          <a:blip r:embed="rId3"/>
          <a:stretch>
            <a:fillRect/>
          </a:stretch>
        </p:blipFill>
        <p:spPr>
          <a:xfrm>
            <a:off x="8431732" y="4448474"/>
            <a:ext cx="3317506" cy="2034429"/>
          </a:xfrm>
          <a:prstGeom prst="rect">
            <a:avLst/>
          </a:prstGeom>
        </p:spPr>
      </p:pic>
    </p:spTree>
    <p:extLst>
      <p:ext uri="{BB962C8B-B14F-4D97-AF65-F5344CB8AC3E}">
        <p14:creationId xmlns:p14="http://schemas.microsoft.com/office/powerpoint/2010/main" val="4272483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55FED-F35E-2000-9A1A-493C91757861}"/>
              </a:ext>
            </a:extLst>
          </p:cNvPr>
          <p:cNvSpPr>
            <a:spLocks noGrp="1"/>
          </p:cNvSpPr>
          <p:nvPr>
            <p:ph type="title"/>
          </p:nvPr>
        </p:nvSpPr>
        <p:spPr>
          <a:xfrm>
            <a:off x="5746282" y="365125"/>
            <a:ext cx="5607516" cy="1325563"/>
          </a:xfrm>
        </p:spPr>
        <p:txBody>
          <a:bodyPr/>
          <a:lstStyle/>
          <a:p>
            <a:pPr algn="ctr"/>
            <a:r>
              <a:rPr lang="en-IN" b="1" dirty="0">
                <a:latin typeface="Arial Black" panose="020B0A04020102020204" pitchFamily="34" charset="0"/>
              </a:rPr>
              <a:t>      BENEFITS</a:t>
            </a:r>
          </a:p>
        </p:txBody>
      </p:sp>
      <p:sp>
        <p:nvSpPr>
          <p:cNvPr id="3" name="Content Placeholder 2">
            <a:extLst>
              <a:ext uri="{FF2B5EF4-FFF2-40B4-BE49-F238E27FC236}">
                <a16:creationId xmlns:a16="http://schemas.microsoft.com/office/drawing/2014/main" id="{285973CF-2ED0-548E-80D8-BEAAFDC26A38}"/>
              </a:ext>
            </a:extLst>
          </p:cNvPr>
          <p:cNvSpPr>
            <a:spLocks noGrp="1"/>
          </p:cNvSpPr>
          <p:nvPr>
            <p:ph idx="1"/>
          </p:nvPr>
        </p:nvSpPr>
        <p:spPr>
          <a:xfrm>
            <a:off x="6266046" y="1767874"/>
            <a:ext cx="5607517" cy="4351338"/>
          </a:xfrm>
        </p:spPr>
        <p:txBody>
          <a:bodyPr>
            <a:normAutofit/>
          </a:bodyPr>
          <a:lstStyle/>
          <a:p>
            <a:pPr marL="0" indent="0" algn="ctr">
              <a:buNone/>
            </a:pPr>
            <a:r>
              <a:rPr lang="en-US" sz="2000" dirty="0"/>
              <a:t>One of the key benefits of using a decentralized DSP for advertising is increased</a:t>
            </a:r>
            <a:r>
              <a:rPr lang="en-US" sz="2000" dirty="0">
                <a:solidFill>
                  <a:srgbClr val="FFFF00"/>
                </a:solidFill>
              </a:rPr>
              <a:t> transparency</a:t>
            </a:r>
            <a:r>
              <a:rPr lang="en-US" sz="2000" dirty="0"/>
              <a:t>. With traditional advertising methods, it can be difficult to track where ad spend is going and whether or not it's being used effectively. However, with a decentralized DSP, advertisers can see exactly where their money is going and how it's being used in real-time.</a:t>
            </a:r>
          </a:p>
          <a:p>
            <a:pPr marL="0" indent="0" algn="ctr">
              <a:buNone/>
            </a:pPr>
            <a:r>
              <a:rPr lang="en-US" sz="2000" dirty="0"/>
              <a:t>Another benefit of using a decentralized DSP is increased </a:t>
            </a:r>
            <a:r>
              <a:rPr lang="en-US" sz="2000" dirty="0">
                <a:solidFill>
                  <a:srgbClr val="FFFF00"/>
                </a:solidFill>
              </a:rPr>
              <a:t>efficiency</a:t>
            </a:r>
            <a:r>
              <a:rPr lang="en-US" sz="2000" dirty="0"/>
              <a:t>. By removing intermediaries and allowing advertisers to interact directly with publishers, transactions can be completed faster and more efficiently. This means that campaigns can be launched and adjusted more quickly, leading to better results and a higher return on investment.</a:t>
            </a:r>
            <a:endParaRPr lang="en-IN" sz="2000" dirty="0"/>
          </a:p>
        </p:txBody>
      </p:sp>
      <p:pic>
        <p:nvPicPr>
          <p:cNvPr id="5" name="Picture 4">
            <a:extLst>
              <a:ext uri="{FF2B5EF4-FFF2-40B4-BE49-F238E27FC236}">
                <a16:creationId xmlns:a16="http://schemas.microsoft.com/office/drawing/2014/main" id="{DF8D4FC5-93A9-6443-40E2-261FB4B8C8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096000" cy="6858000"/>
          </a:xfrm>
          <a:prstGeom prst="rect">
            <a:avLst/>
          </a:prstGeom>
        </p:spPr>
      </p:pic>
    </p:spTree>
    <p:extLst>
      <p:ext uri="{BB962C8B-B14F-4D97-AF65-F5344CB8AC3E}">
        <p14:creationId xmlns:p14="http://schemas.microsoft.com/office/powerpoint/2010/main" val="2235186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5D5DE-47EB-F073-5014-BA9383C65E73}"/>
              </a:ext>
            </a:extLst>
          </p:cNvPr>
          <p:cNvSpPr>
            <a:spLocks noGrp="1"/>
          </p:cNvSpPr>
          <p:nvPr>
            <p:ph type="title"/>
          </p:nvPr>
        </p:nvSpPr>
        <p:spPr/>
        <p:txBody>
          <a:bodyPr/>
          <a:lstStyle/>
          <a:p>
            <a:r>
              <a:rPr lang="en-IN" b="1" dirty="0">
                <a:latin typeface="Arial Black" panose="020B0A04020102020204" pitchFamily="34" charset="0"/>
              </a:rPr>
              <a:t>CONCLUSION</a:t>
            </a:r>
          </a:p>
        </p:txBody>
      </p:sp>
      <p:sp>
        <p:nvSpPr>
          <p:cNvPr id="3" name="Content Placeholder 2">
            <a:extLst>
              <a:ext uri="{FF2B5EF4-FFF2-40B4-BE49-F238E27FC236}">
                <a16:creationId xmlns:a16="http://schemas.microsoft.com/office/drawing/2014/main" id="{6F17DACE-DFBB-5173-C581-6BAEC6AD5A5C}"/>
              </a:ext>
            </a:extLst>
          </p:cNvPr>
          <p:cNvSpPr>
            <a:spLocks noGrp="1"/>
          </p:cNvSpPr>
          <p:nvPr>
            <p:ph idx="1"/>
          </p:nvPr>
        </p:nvSpPr>
        <p:spPr>
          <a:xfrm>
            <a:off x="462814" y="1825625"/>
            <a:ext cx="5119838" cy="4351338"/>
          </a:xfrm>
        </p:spPr>
        <p:txBody>
          <a:bodyPr/>
          <a:lstStyle/>
          <a:p>
            <a:pPr marL="0" indent="0" algn="ctr">
              <a:buNone/>
            </a:pPr>
            <a:r>
              <a:rPr lang="en-US" dirty="0"/>
              <a:t>The Decentralized Demand Side Platform (DSP) for advertising offers a revolutionary solution to the challenges faced by the traditional advertising ecosystem. By leveraging blockchain technology, the DSP provides increased transparency, efficiency, and security, which are crucial factors in today's digital landscape.</a:t>
            </a:r>
            <a:endParaRPr lang="en-IN" dirty="0"/>
          </a:p>
        </p:txBody>
      </p:sp>
      <p:pic>
        <p:nvPicPr>
          <p:cNvPr id="5" name="Picture 4">
            <a:extLst>
              <a:ext uri="{FF2B5EF4-FFF2-40B4-BE49-F238E27FC236}">
                <a16:creationId xmlns:a16="http://schemas.microsoft.com/office/drawing/2014/main" id="{895345FE-9D3E-642D-78CF-1582C2B9C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8037" y="0"/>
            <a:ext cx="6243587" cy="6858000"/>
          </a:xfrm>
          <a:prstGeom prst="rect">
            <a:avLst/>
          </a:prstGeom>
        </p:spPr>
      </p:pic>
    </p:spTree>
    <p:extLst>
      <p:ext uri="{BB962C8B-B14F-4D97-AF65-F5344CB8AC3E}">
        <p14:creationId xmlns:p14="http://schemas.microsoft.com/office/powerpoint/2010/main" val="2081435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2E952-BE85-B26A-0083-12CFE1EB6D27}"/>
              </a:ext>
            </a:extLst>
          </p:cNvPr>
          <p:cNvSpPr>
            <a:spLocks noGrp="1"/>
          </p:cNvSpPr>
          <p:nvPr>
            <p:ph type="title"/>
          </p:nvPr>
        </p:nvSpPr>
        <p:spPr/>
        <p:txBody>
          <a:bodyPr>
            <a:normAutofit/>
          </a:bodyPr>
          <a:lstStyle/>
          <a:p>
            <a:pPr algn="ctr"/>
            <a:r>
              <a:rPr lang="en-IN" sz="6600" b="1" dirty="0">
                <a:latin typeface="Arial Black" panose="020B0A04020102020204" pitchFamily="34" charset="0"/>
              </a:rPr>
              <a:t>THANK YOU </a:t>
            </a:r>
          </a:p>
        </p:txBody>
      </p:sp>
      <p:sp>
        <p:nvSpPr>
          <p:cNvPr id="3" name="TextBox 2">
            <a:extLst>
              <a:ext uri="{FF2B5EF4-FFF2-40B4-BE49-F238E27FC236}">
                <a16:creationId xmlns:a16="http://schemas.microsoft.com/office/drawing/2014/main" id="{FFC2856D-AE4D-5FAC-5B23-A648BF5B0391}"/>
              </a:ext>
            </a:extLst>
          </p:cNvPr>
          <p:cNvSpPr txBox="1"/>
          <p:nvPr/>
        </p:nvSpPr>
        <p:spPr>
          <a:xfrm>
            <a:off x="3060834" y="2146434"/>
            <a:ext cx="6497052" cy="2862322"/>
          </a:xfrm>
          <a:prstGeom prst="rect">
            <a:avLst/>
          </a:prstGeom>
          <a:noFill/>
        </p:spPr>
        <p:txBody>
          <a:bodyPr wrap="square" rtlCol="0">
            <a:spAutoFit/>
          </a:bodyPr>
          <a:lstStyle/>
          <a:p>
            <a:r>
              <a:rPr lang="en-IN" sz="3600" dirty="0"/>
              <a:t>                      </a:t>
            </a:r>
            <a:r>
              <a:rPr lang="en-IN" sz="3600" b="1" u="sng" dirty="0"/>
              <a:t>Made By </a:t>
            </a:r>
            <a:endParaRPr lang="en-IN" sz="3600" dirty="0"/>
          </a:p>
          <a:p>
            <a:r>
              <a:rPr lang="en-IN" sz="3600" dirty="0"/>
              <a:t>Name: </a:t>
            </a:r>
            <a:r>
              <a:rPr lang="en-IN" sz="3600" b="1" dirty="0"/>
              <a:t>Jeet Chovatia</a:t>
            </a:r>
          </a:p>
          <a:p>
            <a:r>
              <a:rPr lang="en-IN" sz="3600" dirty="0"/>
              <a:t>Enrolment No: </a:t>
            </a:r>
            <a:r>
              <a:rPr lang="en-IN" sz="3600" b="1" dirty="0"/>
              <a:t>12020002016049</a:t>
            </a:r>
          </a:p>
          <a:p>
            <a:r>
              <a:rPr lang="en-IN" sz="3600" dirty="0"/>
              <a:t>Roll No: </a:t>
            </a:r>
            <a:r>
              <a:rPr lang="en-IN" sz="3600" b="1" dirty="0"/>
              <a:t>38</a:t>
            </a:r>
          </a:p>
          <a:p>
            <a:r>
              <a:rPr lang="en-IN" sz="3600" dirty="0"/>
              <a:t>Department: </a:t>
            </a:r>
            <a:r>
              <a:rPr lang="en-IN" sz="3600" b="1" dirty="0"/>
              <a:t>CSE(AIML)</a:t>
            </a:r>
          </a:p>
        </p:txBody>
      </p:sp>
    </p:spTree>
    <p:extLst>
      <p:ext uri="{BB962C8B-B14F-4D97-AF65-F5344CB8AC3E}">
        <p14:creationId xmlns:p14="http://schemas.microsoft.com/office/powerpoint/2010/main" val="420408614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2013 - 2022 Theme</Template>
  <TotalTime>146</TotalTime>
  <Words>640</Words>
  <Application>Microsoft Office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Black</vt:lpstr>
      <vt:lpstr>Calibri</vt:lpstr>
      <vt:lpstr>Calibri Light</vt:lpstr>
      <vt:lpstr>Söhne</vt:lpstr>
      <vt:lpstr>Office Theme</vt:lpstr>
      <vt:lpstr>PowerPoint Presentation</vt:lpstr>
      <vt:lpstr>INTRODUCTION</vt:lpstr>
      <vt:lpstr>TECHNICAL ARCHITECTURE</vt:lpstr>
      <vt:lpstr>TECHNICAL IMPLEMENTATION</vt:lpstr>
      <vt:lpstr>AdCampaigns Smart Contract</vt:lpstr>
      <vt:lpstr>      BENEFITS</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Jeet Chovatia</dc:creator>
  <cp:lastModifiedBy>Jeet Chovatia</cp:lastModifiedBy>
  <cp:revision>2</cp:revision>
  <dcterms:created xsi:type="dcterms:W3CDTF">2023-10-06T13:20:51Z</dcterms:created>
  <dcterms:modified xsi:type="dcterms:W3CDTF">2023-10-06T15:47:29Z</dcterms:modified>
</cp:coreProperties>
</file>

<file path=docProps/thumbnail.jpeg>
</file>